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536" r:id="rId18"/>
    <p:sldId id="487" r:id="rId19"/>
    <p:sldId id="488" r:id="rId20"/>
    <p:sldId id="538" r:id="rId21"/>
    <p:sldId id="539" r:id="rId22"/>
    <p:sldId id="542" r:id="rId23"/>
    <p:sldId id="545" r:id="rId24"/>
    <p:sldId id="546" r:id="rId25"/>
    <p:sldId id="544" r:id="rId26"/>
    <p:sldId id="631" r:id="rId27"/>
    <p:sldId id="589" r:id="rId28"/>
    <p:sldId id="633" r:id="rId29"/>
    <p:sldId id="634" r:id="rId30"/>
    <p:sldId id="550" r:id="rId31"/>
    <p:sldId id="602" r:id="rId32"/>
    <p:sldId id="604" r:id="rId33"/>
    <p:sldId id="615" r:id="rId34"/>
    <p:sldId id="616" r:id="rId35"/>
    <p:sldId id="614" r:id="rId36"/>
    <p:sldId id="580" r:id="rId37"/>
    <p:sldId id="561" r:id="rId38"/>
    <p:sldId id="638" r:id="rId39"/>
    <p:sldId id="639" r:id="rId40"/>
    <p:sldId id="598" r:id="rId41"/>
    <p:sldId id="557" r:id="rId42"/>
    <p:sldId id="606" r:id="rId43"/>
    <p:sldId id="565" r:id="rId44"/>
    <p:sldId id="608" r:id="rId45"/>
    <p:sldId id="609" r:id="rId46"/>
    <p:sldId id="426" r:id="rId47"/>
    <p:sldId id="585" r:id="rId48"/>
    <p:sldId id="612" r:id="rId49"/>
    <p:sldId id="440" r:id="rId50"/>
    <p:sldId id="509" r:id="rId51"/>
    <p:sldId id="510" r:id="rId52"/>
    <p:sldId id="583" r:id="rId53"/>
    <p:sldId id="531" r:id="rId54"/>
    <p:sldId id="641" r:id="rId55"/>
    <p:sldId id="618" r:id="rId56"/>
    <p:sldId id="617" r:id="rId57"/>
    <p:sldId id="619" r:id="rId58"/>
    <p:sldId id="620" r:id="rId59"/>
    <p:sldId id="621" r:id="rId60"/>
    <p:sldId id="622" r:id="rId61"/>
    <p:sldId id="623" r:id="rId62"/>
    <p:sldId id="624" r:id="rId63"/>
    <p:sldId id="625" r:id="rId64"/>
    <p:sldId id="626" r:id="rId65"/>
    <p:sldId id="627" r:id="rId66"/>
    <p:sldId id="629" r:id="rId67"/>
    <p:sldId id="551" r:id="rId68"/>
    <p:sldId id="553" r:id="rId69"/>
    <p:sldId id="554" r:id="rId70"/>
    <p:sldId id="630" r:id="rId71"/>
    <p:sldId id="481" r:id="rId72"/>
    <p:sldId id="390" r:id="rId73"/>
    <p:sldId id="511" r:id="rId74"/>
    <p:sldId id="512" r:id="rId75"/>
    <p:sldId id="513" r:id="rId76"/>
    <p:sldId id="514" r:id="rId77"/>
    <p:sldId id="283" r:id="rId78"/>
    <p:sldId id="298" r:id="rId79"/>
    <p:sldId id="428" r:id="rId80"/>
    <p:sldId id="429" r:id="rId81"/>
    <p:sldId id="430" r:id="rId82"/>
    <p:sldId id="566" r:id="rId83"/>
    <p:sldId id="435" r:id="rId84"/>
    <p:sldId id="567" r:id="rId85"/>
    <p:sldId id="475" r:id="rId86"/>
    <p:sldId id="52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52"/>
    <p:restoredTop sz="80000"/>
  </p:normalViewPr>
  <p:slideViewPr>
    <p:cSldViewPr snapToGrid="0" snapToObjects="1">
      <p:cViewPr>
        <p:scale>
          <a:sx n="61" d="100"/>
          <a:sy n="61" d="100"/>
        </p:scale>
        <p:origin x="1296"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 Ns by durations )156 per duration</a:t>
            </a:r>
          </a:p>
          <a:p>
            <a:endParaRPr lang="en-US" dirty="0"/>
          </a:p>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a:p>
            <a:endParaRPr lang="en-US" dirty="0"/>
          </a:p>
          <a:p>
            <a:endParaRPr lang="en-US" dirty="0"/>
          </a:p>
          <a:p>
            <a:r>
              <a:rPr lang="en-US" dirty="0"/>
              <a:t>explain that 125 is viewing durations</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viewing durations we observed a numerical increase in slope – trending at 0.08</a:t>
            </a:r>
          </a:p>
          <a:p>
            <a:endParaRPr lang="en-US" dirty="0"/>
          </a:p>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&lt;SAY THIS&gt;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viewing durations we observed a numerical increase in slope – trending at 0.08</a:t>
            </a:r>
          </a:p>
          <a:p>
            <a:endParaRPr lang="en-US" dirty="0"/>
          </a:p>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&lt;SAY THIS&gt;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endParaRPr lang="en-US" dirty="0"/>
          </a:p>
          <a:p>
            <a:r>
              <a:rPr lang="en-US" dirty="0"/>
              <a:t>Relative to the difference in depth between scenes, no need to say </a:t>
            </a:r>
            <a:r>
              <a:rPr lang="en-US" dirty="0" err="1"/>
              <a:t>kinect</a:t>
            </a:r>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performance is above 50 percent and SHOW THE AVERAGE </a:t>
            </a:r>
          </a:p>
          <a:p>
            <a:r>
              <a:rPr lang="en-US" dirty="0"/>
              <a:t>Slight linear relationship between depth difference and accuracy </a:t>
            </a:r>
          </a:p>
          <a:p>
            <a:r>
              <a:rPr lang="en-US" dirty="0"/>
              <a:t>Weak though</a:t>
            </a:r>
          </a:p>
          <a:p>
            <a:endParaRPr lang="en-US" dirty="0"/>
          </a:p>
          <a:p>
            <a:endParaRPr lang="en-US" dirty="0"/>
          </a:p>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Move this </a:t>
            </a:r>
            <a:r>
              <a:rPr lang="en-US" sz="1200" kern="1200" dirty="0" err="1">
                <a:solidFill>
                  <a:schemeClr val="tx1"/>
                </a:solidFill>
                <a:effectLst/>
                <a:latin typeface="+mn-lt"/>
                <a:ea typeface="+mn-ea"/>
                <a:cs typeface="+mn-cs"/>
              </a:rPr>
              <a:t>shpiel</a:t>
            </a:r>
            <a:r>
              <a:rPr lang="en-US" sz="1200" kern="1200" dirty="0">
                <a:solidFill>
                  <a:schemeClr val="tx1"/>
                </a:solidFill>
                <a:effectLst/>
                <a:latin typeface="+mn-lt"/>
                <a:ea typeface="+mn-ea"/>
                <a:cs typeface="+mn-cs"/>
              </a:rPr>
              <a:t> to the next slide, remove this slide </a:t>
            </a:r>
          </a:p>
          <a:p>
            <a:r>
              <a:rPr lang="en-US" sz="1200" kern="1200" dirty="0">
                <a:solidFill>
                  <a:schemeClr val="tx1"/>
                </a:solidFill>
                <a:effectLst/>
                <a:latin typeface="+mn-lt"/>
                <a:ea typeface="+mn-ea"/>
                <a:cs typeface="+mn-cs"/>
              </a:rPr>
              <a:t>Strong impression of depth even from impossible scenes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t>
            </a:r>
            <a:r>
              <a:rPr lang="en-US" dirty="0" err="1"/>
              <a:t>abovev</a:t>
            </a:r>
            <a:r>
              <a:rPr lang="en-US" dirty="0"/>
              <a:t> chance but its not great </a:t>
            </a:r>
          </a:p>
          <a:p>
            <a:r>
              <a:rPr lang="en-US" dirty="0"/>
              <a:t>(include accuracy </a:t>
            </a:r>
            <a:r>
              <a:rPr lang="en-US" dirty="0" err="1"/>
              <a:t>paranthetically</a:t>
            </a:r>
            <a:r>
              <a:rPr lang="en-US" dirty="0"/>
              <a:t>)</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a:p>
            <a:r>
              <a:rPr lang="en-US" dirty="0"/>
              <a:t>Pick a better example where </a:t>
            </a:r>
            <a:r>
              <a:rPr lang="en-US" dirty="0" err="1"/>
              <a:t>resid</a:t>
            </a:r>
            <a:r>
              <a:rPr lang="en-US" dirty="0"/>
              <a:t> </a:t>
            </a:r>
            <a:r>
              <a:rPr lang="en-US" dirty="0" err="1"/>
              <a:t>corr</a:t>
            </a:r>
            <a:r>
              <a:rPr lang="en-US" dirty="0"/>
              <a:t> is dead on the line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black </a:t>
            </a:r>
            <a:r>
              <a:rPr lang="en-US" dirty="0" err="1"/>
              <a:t>cirlce</a:t>
            </a:r>
            <a:r>
              <a:rPr lang="en-US" dirty="0"/>
              <a:t> is not clear in enough </a:t>
            </a:r>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So we would expect discrimination not to reflect ground truth or VE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a:p>
            <a:endParaRPr lang="en-US" dirty="0"/>
          </a:p>
          <a:p>
            <a:r>
              <a:rPr lang="en-US" dirty="0"/>
              <a:t>Have the Kinect accuracy next to it to show that </a:t>
            </a:r>
            <a:r>
              <a:rPr lang="en-US" dirty="0" err="1"/>
              <a:t>ve</a:t>
            </a:r>
            <a:r>
              <a:rPr lang="en-US" dirty="0"/>
              <a:t> reg accuracy is better </a:t>
            </a:r>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a:p>
            <a:endParaRPr lang="en-US" dirty="0"/>
          </a:p>
          <a:p>
            <a:r>
              <a:rPr lang="en-US" dirty="0"/>
              <a:t>Have the Kinect accuracy next to it to show that </a:t>
            </a:r>
            <a:r>
              <a:rPr lang="en-US" dirty="0" err="1"/>
              <a:t>ve</a:t>
            </a:r>
            <a:r>
              <a:rPr lang="en-US" dirty="0"/>
              <a:t> reg accuracy is better </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30</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Already started to show that there is some generalization </a:t>
            </a:r>
          </a:p>
          <a:p>
            <a:r>
              <a:rPr lang="en-US" dirty="0"/>
              <a:t>Broader set of interrelationships </a:t>
            </a:r>
          </a:p>
          <a:p>
            <a:endParaRPr lang="en-US" dirty="0"/>
          </a:p>
          <a:p>
            <a:endParaRPr lang="en-US" dirty="0"/>
          </a:p>
          <a:p>
            <a:endParaRPr lang="en-US" dirty="0"/>
          </a:p>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&lt;&lt;have aims after this slide&gt;&gt; </a:t>
            </a:r>
          </a:p>
          <a:p>
            <a:r>
              <a:rPr lang="en-US" sz="1200" kern="1200" dirty="0">
                <a:solidFill>
                  <a:schemeClr val="tx1"/>
                </a:solidFill>
                <a:effectLst/>
                <a:latin typeface="+mn-lt"/>
                <a:ea typeface="+mn-ea"/>
                <a:cs typeface="+mn-cs"/>
              </a:rPr>
              <a:t>in the absence of the right cues, we cant do this - astronaut </a:t>
            </a:r>
          </a:p>
          <a:p>
            <a:r>
              <a:rPr lang="en-US" sz="1200" kern="1200" dirty="0">
                <a:solidFill>
                  <a:schemeClr val="tx1"/>
                </a:solidFill>
                <a:effectLst/>
                <a:latin typeface="+mn-lt"/>
                <a:ea typeface="+mn-ea"/>
                <a:cs typeface="+mn-cs"/>
              </a:rPr>
              <a:t>how do we do this? </a:t>
            </a:r>
          </a:p>
          <a:p>
            <a:r>
              <a:rPr lang="en-US" sz="1200" kern="1200" dirty="0" err="1">
                <a:solidFill>
                  <a:schemeClr val="tx1"/>
                </a:solidFill>
                <a:effectLst/>
                <a:latin typeface="+mn-lt"/>
                <a:ea typeface="+mn-ea"/>
                <a:cs typeface="+mn-cs"/>
              </a:rPr>
              <a:t>judgemenrs</a:t>
            </a:r>
            <a:r>
              <a:rPr lang="en-US" sz="1200" kern="1200" dirty="0">
                <a:solidFill>
                  <a:schemeClr val="tx1"/>
                </a:solidFill>
                <a:effectLst/>
                <a:latin typeface="+mn-lt"/>
                <a:ea typeface="+mn-ea"/>
                <a:cs typeface="+mn-cs"/>
              </a:rPr>
              <a:t> are reflective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stimuli - generalization </a:t>
            </a:r>
          </a:p>
          <a:p>
            <a:r>
              <a:rPr lang="en-US" sz="1200" kern="1200" dirty="0">
                <a:solidFill>
                  <a:schemeClr val="tx1"/>
                </a:solidFill>
                <a:effectLst/>
                <a:latin typeface="+mn-lt"/>
                <a:ea typeface="+mn-ea"/>
                <a:cs typeface="+mn-cs"/>
              </a:rPr>
              <a:t>relate data to </a:t>
            </a:r>
            <a:r>
              <a:rPr lang="en-US" sz="1200" kern="1200" dirty="0" err="1">
                <a:solidFill>
                  <a:schemeClr val="tx1"/>
                </a:solidFill>
                <a:effectLst/>
                <a:latin typeface="+mn-lt"/>
                <a:ea typeface="+mn-ea"/>
                <a:cs typeface="+mn-cs"/>
              </a:rPr>
              <a:t>deatures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and between viewing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to understand the relative utility of pictorial cues by tracking how behavior changes along variations in scene image features. </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cues that have been tested in real world scenes </a:t>
            </a:r>
          </a:p>
          <a:p>
            <a:pPr marL="171450" indent="-171450">
              <a:buFontTx/>
              <a:buChar char="-"/>
            </a:pPr>
            <a:r>
              <a:rPr lang="en-US" dirty="0"/>
              <a:t>People are not only capable of picking up relative depth, but they can produce reasonable estimates of absolute depth </a:t>
            </a:r>
          </a:p>
          <a:p>
            <a:pPr marL="171450" indent="-171450">
              <a:buFontTx/>
              <a:buChar char="-"/>
            </a:pPr>
            <a:r>
              <a:rPr lang="en-US" dirty="0"/>
              <a:t>Familiar size is important here </a:t>
            </a:r>
          </a:p>
          <a:p>
            <a:endParaRPr lang="en-US" dirty="0"/>
          </a:p>
          <a:p>
            <a:r>
              <a:rPr lang="en-US" dirty="0"/>
              <a:t>We have developed an algorithmic approach to quantifying cues such as those listed here, which widely vary in our database of images. </a:t>
            </a:r>
          </a:p>
          <a:p>
            <a:endParaRPr lang="en-US" dirty="0"/>
          </a:p>
          <a:p>
            <a:endParaRPr lang="en-US" dirty="0"/>
          </a:p>
          <a:p>
            <a:endParaRPr lang="en-US" dirty="0"/>
          </a:p>
          <a:p>
            <a:r>
              <a:rPr lang="en-US" dirty="0"/>
              <a:t>&lt;that we are working to complete so that we can directly test for the utility of each cue in our set of selected scenes.&gt;</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endParaRPr lang="en-US" dirty="0"/>
          </a:p>
          <a:p>
            <a:r>
              <a:rPr lang="en-US" dirty="0"/>
              <a:t>With a measure of size for each object we can assess the impact of the ground plane, familiar size, and many other cues. </a:t>
            </a:r>
          </a:p>
          <a:p>
            <a:endParaRPr lang="en-US" dirty="0"/>
          </a:p>
          <a:p>
            <a:r>
              <a:rPr lang="en-US" dirty="0"/>
              <a:t>We hope to produce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48</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JUST the first question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Will use two paradigms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But we need ground truth to know so we use SUNRGBD </a:t>
            </a:r>
            <a:r>
              <a:rPr lang="en-US" sz="1200" kern="1200" dirty="0" err="1">
                <a:solidFill>
                  <a:schemeClr val="tx1"/>
                </a:solidFill>
                <a:effectLst/>
                <a:latin typeface="+mn-lt"/>
                <a:ea typeface="+mn-ea"/>
                <a:cs typeface="+mn-cs"/>
              </a:rPr>
              <a:t>databse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Wingdings" pitchFamily="2" charset="2"/>
              </a:rPr>
              <a:t> go </a:t>
            </a:r>
            <a:r>
              <a:rPr lang="en-US" sz="1200" kern="1200" dirty="0" err="1">
                <a:solidFill>
                  <a:schemeClr val="tx1"/>
                </a:solidFill>
                <a:effectLst/>
                <a:latin typeface="+mn-lt"/>
                <a:ea typeface="+mn-ea"/>
                <a:cs typeface="+mn-cs"/>
                <a:sym typeface="Wingdings" pitchFamily="2" charset="2"/>
              </a:rPr>
              <a:t>straigt</a:t>
            </a:r>
            <a:r>
              <a:rPr lang="en-US" sz="1200" kern="1200" dirty="0">
                <a:solidFill>
                  <a:schemeClr val="tx1"/>
                </a:solidFill>
                <a:effectLst/>
                <a:latin typeface="+mn-lt"/>
                <a:ea typeface="+mn-ea"/>
                <a:cs typeface="+mn-cs"/>
                <a:sym typeface="Wingdings" pitchFamily="2" charset="2"/>
              </a:rPr>
              <a:t> to stimulus selection slide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 a slide with the big picture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astronaut first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remove </a:t>
            </a:r>
            <a:r>
              <a:rPr lang="en-US" sz="1200" kern="1200" dirty="0" err="1">
                <a:solidFill>
                  <a:schemeClr val="tx1"/>
                </a:solidFill>
                <a:effectLst/>
                <a:latin typeface="+mn-lt"/>
                <a:ea typeface="+mn-ea"/>
                <a:cs typeface="+mn-cs"/>
              </a:rPr>
              <a:t>expeirmental</a:t>
            </a:r>
            <a:r>
              <a:rPr lang="en-US" sz="1200" kern="1200" dirty="0">
                <a:solidFill>
                  <a:schemeClr val="tx1"/>
                </a:solidFill>
                <a:effectLst/>
                <a:latin typeface="+mn-lt"/>
                <a:ea typeface="+mn-ea"/>
                <a:cs typeface="+mn-cs"/>
              </a:rPr>
              <a:t> paradigms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make the title the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52</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56</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63</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Does behavior vary across individual scenes and does it generalize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Based only on stimulus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Want to make sure behavior is not driven by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capitalizes on crowd-sourced data collection pipeline and a large image database to clarify spatial information processing in pictured scenes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11/15/22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11/15/22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11/15/22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11/15/22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11/15/22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11/15/22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11/15/22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11/15/22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11/15/22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11/15/22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11/15/22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11/15/22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0.tif"/><Relationship Id="rId7"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3.svg"/><Relationship Id="rId11" Type="http://schemas.openxmlformats.org/officeDocument/2006/relationships/image" Target="../media/image7.png"/><Relationship Id="rId5" Type="http://schemas.openxmlformats.org/officeDocument/2006/relationships/image" Target="../media/image52.png"/><Relationship Id="rId10" Type="http://schemas.openxmlformats.org/officeDocument/2006/relationships/image" Target="../media/image55.png"/><Relationship Id="rId4" Type="http://schemas.openxmlformats.org/officeDocument/2006/relationships/image" Target="../media/image51.png"/><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1.jp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1.jpg"/></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96.jpg"/><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Psychonomic Society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mc:Choice xmlns:p14="http://schemas.microsoft.com/office/powerpoint/2010/main" Requires="p14">
      <p:transition spd="slow" p14:dur="2000" advTm="6815"/>
    </mc:Choice>
    <mc:Fallback>
      <p:transition spd="slow" advTm="681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mc:Choice xmlns:p14="http://schemas.microsoft.com/office/powerpoint/2010/main" Requires="p14">
      <p:transition spd="slow" p14:dur="2000" advTm="5967"/>
    </mc:Choice>
    <mc:Fallback>
      <p:transition spd="slow" advTm="596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mc:Choice xmlns:p14="http://schemas.microsoft.com/office/powerpoint/2010/main" Requires="p14">
      <p:transition spd="slow" p14:dur="2000" advTm="23173"/>
    </mc:Choice>
    <mc:Fallback>
      <p:transition spd="slow" advTm="2317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mc:Choice xmlns:p14="http://schemas.microsoft.com/office/powerpoint/2010/main" Requires="p14">
      <p:transition spd="slow" p14:dur="2000" advTm="30139"/>
    </mc:Choice>
    <mc:Fallback>
      <p:transition spd="slow" advTm="3013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2"/>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3"/>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761110" y="694766"/>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VE Stimulus 0</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840219" y="694766"/>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VE Stimulus 1</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4"/>
          <a:stretch>
            <a:fillRect/>
          </a:stretch>
        </p:blipFill>
        <p:spPr>
          <a:xfrm>
            <a:off x="3607530" y="1368507"/>
            <a:ext cx="2192463" cy="1591788"/>
          </a:xfrm>
          <a:prstGeom prst="rect">
            <a:avLst/>
          </a:prstGeom>
        </p:spPr>
      </p:pic>
      <p:pic>
        <p:nvPicPr>
          <p:cNvPr id="7" name="Picture 6" descr="A table with chairs around it&#10;&#10;Description automatically generated with low confidence">
            <a:extLst>
              <a:ext uri="{FF2B5EF4-FFF2-40B4-BE49-F238E27FC236}">
                <a16:creationId xmlns:a16="http://schemas.microsoft.com/office/drawing/2014/main" id="{DEB3146A-68DE-9D17-B9C7-7E75F30FEB07}"/>
              </a:ext>
            </a:extLst>
          </p:cNvPr>
          <p:cNvPicPr>
            <a:picLocks noChangeAspect="1"/>
          </p:cNvPicPr>
          <p:nvPr/>
        </p:nvPicPr>
        <p:blipFill>
          <a:blip r:embed="rId5"/>
          <a:stretch>
            <a:fillRect/>
          </a:stretch>
        </p:blipFill>
        <p:spPr>
          <a:xfrm>
            <a:off x="15965532" y="1710021"/>
            <a:ext cx="2191454" cy="1591056"/>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5"/>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judgments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3496660"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1000948"/>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626474" y="998098"/>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3346669" y="1046244"/>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13402</TotalTime>
  <Words>8469</Words>
  <Application>Microsoft Macintosh PowerPoint</Application>
  <PresentationFormat>Widescreen</PresentationFormat>
  <Paragraphs>1650</Paragraphs>
  <Slides>86</Slides>
  <Notes>69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Judgments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Discrimination Performance</vt:lpstr>
      <vt:lpstr>Discrimination Performance</vt:lpstr>
      <vt:lpstr>Discrimination Performance</vt:lpstr>
      <vt:lpstr>PowerPoint Presentation</vt:lpstr>
      <vt:lpstr>Verbal Judgment Linear Models </vt:lpstr>
      <vt:lpstr>Verbal Judgment Linear Models </vt:lpstr>
      <vt:lpstr>Verbal Judgment Linear Models </vt:lpstr>
      <vt:lpstr>PowerPoint Presentation</vt:lpstr>
      <vt:lpstr>PowerPoint Presentation</vt:lpstr>
      <vt:lpstr>Do verbal judgments predict discrimination accuracy?</vt:lpstr>
      <vt:lpstr>Do verbal judgments predict discrimination accuracy?</vt:lpstr>
      <vt:lpstr>Do verbal judgments predict discrimination accuracy?</vt:lpstr>
      <vt:lpstr>Do verbal judgments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649</cp:revision>
  <dcterms:created xsi:type="dcterms:W3CDTF">2022-11-02T18:51:21Z</dcterms:created>
  <dcterms:modified xsi:type="dcterms:W3CDTF">2022-11-16T04:35:10Z</dcterms:modified>
</cp:coreProperties>
</file>